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1" r:id="rId4"/>
    <p:sldId id="274" r:id="rId5"/>
    <p:sldId id="278" r:id="rId6"/>
    <p:sldId id="275" r:id="rId7"/>
    <p:sldId id="272" r:id="rId8"/>
    <p:sldId id="277" r:id="rId9"/>
    <p:sldId id="282" r:id="rId10"/>
    <p:sldId id="27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DDC"/>
    <a:srgbClr val="7CA8AA"/>
    <a:srgbClr val="F1DBB8"/>
    <a:srgbClr val="DDC9AA"/>
    <a:srgbClr val="ECEFF0"/>
    <a:srgbClr val="DEDDC6"/>
    <a:srgbClr val="EF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1"/>
    <p:restoredTop sz="85490"/>
  </p:normalViewPr>
  <p:slideViewPr>
    <p:cSldViewPr snapToGrid="0" snapToObjects="1">
      <p:cViewPr varScale="1">
        <p:scale>
          <a:sx n="68" d="100"/>
          <a:sy n="68" d="100"/>
        </p:scale>
        <p:origin x="216" y="51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02088-3F1F-E342-A3E7-993CDFFE27D7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5C35E-829F-3745-B588-D3B0308FE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6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= 10</a:t>
            </a:r>
            <a:r>
              <a:rPr lang="en-US" baseline="0" dirty="0" smtClean="0"/>
              <a:t>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C35E-829F-3745-B588-D3B0308FE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31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C35E-829F-3745-B588-D3B0308FE2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</a:t>
            </a:r>
            <a:r>
              <a:rPr lang="en-US" baseline="0" dirty="0" smtClean="0"/>
              <a:t> Questions: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Weather Research Forecasting Model/ Next Steps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CFD vs empirical methods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Simulations – Length of simulations if to be applied to WRF,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Studies conducted showing environment/ health effects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Superfund site </a:t>
            </a:r>
          </a:p>
          <a:p>
            <a:pPr marL="228600" indent="-228600">
              <a:buAutoNum type="arabicPeriod"/>
            </a:pPr>
            <a:r>
              <a:rPr lang="en-US" baseline="0" smtClean="0"/>
              <a:t>ANSYS F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C35E-829F-3745-B588-D3B0308FE2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7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 dirty="0" smtClean="0">
                <a:latin typeface="Helvetica" charset="0"/>
                <a:ea typeface="Helvetica" charset="0"/>
                <a:cs typeface="Helvetica" charset="0"/>
              </a:rPr>
              <a:t>T=30 s</a:t>
            </a:r>
            <a:endParaRPr lang="en-US" sz="1200" kern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C35E-829F-3745-B588-D3B0308FE2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= 1 min</a:t>
            </a:r>
          </a:p>
          <a:p>
            <a:r>
              <a:rPr lang="en-US" dirty="0" smtClean="0"/>
              <a:t>Importance of study</a:t>
            </a:r>
          </a:p>
          <a:p>
            <a:r>
              <a:rPr lang="en-US" dirty="0" smtClean="0"/>
              <a:t>Result</a:t>
            </a:r>
            <a:r>
              <a:rPr lang="en-US" baseline="0" dirty="0" smtClean="0"/>
              <a:t> of mining operations</a:t>
            </a:r>
          </a:p>
          <a:p>
            <a:r>
              <a:rPr lang="en-US" baseline="0" dirty="0" smtClean="0"/>
              <a:t>Aeolian transport poses risks to the environment and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C35E-829F-3745-B588-D3B0308FE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6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 = 1min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C35E-829F-3745-B588-D3B0308FE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 = 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C35E-829F-3745-B588-D3B0308FE2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7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 = 1 min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centroid of the elements directly adjacent to the tailings and ground boundaries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C4E5-9684-4DDA-9C9A-CEDDE1F862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33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T=1 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C35E-829F-3745-B588-D3B0308FE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0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Calculated</a:t>
            </a:r>
            <a:r>
              <a:rPr lang="en-US" baseline="0" dirty="0" smtClean="0"/>
              <a:t> for the centroid value of elements directly adjacent to the ground boundary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7C4E5-9684-4DDA-9C9A-CEDDE1F862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 = 30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C35E-829F-3745-B588-D3B0308FE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4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7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AF9D7-C1BF-4994-A435-C2464D724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AF9D7-C1BF-4994-A435-C2464D724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AF9D7-C1BF-4994-A435-C2464D724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4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0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9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9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CA8AA">
                <a:alpha val="76000"/>
              </a:srgbClr>
            </a:gs>
            <a:gs pos="20000">
              <a:srgbClr val="7CA8AA">
                <a:alpha val="77000"/>
              </a:srgbClr>
            </a:gs>
            <a:gs pos="44000">
              <a:srgbClr val="7CA8AA">
                <a:alpha val="69000"/>
              </a:srgbClr>
            </a:gs>
            <a:gs pos="91000">
              <a:srgbClr val="DDC9A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82177-C3AA-924B-A6EA-55F0FB7C6971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8ACAD-2BE1-284D-A6F3-D8B1A8AC8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320" y="2094282"/>
            <a:ext cx="11389360" cy="85263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Helvetica" charset="0"/>
                <a:ea typeface="Helvetica" charset="0"/>
                <a:cs typeface="Helvetica" charset="0"/>
              </a:rPr>
              <a:t>TRANSPORT OF CONTAMINANTS BY ATMOSPHERIC DUST AND AEROSOL</a:t>
            </a:r>
            <a:endParaRPr lang="en-US" sz="36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26689"/>
            <a:ext cx="12192000" cy="3426418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Helvetica" charset="0"/>
                <a:ea typeface="Helvetica" charset="0"/>
                <a:cs typeface="Helvetica" charset="0"/>
              </a:rPr>
              <a:t>Paola L. Colmenares</a:t>
            </a:r>
          </a:p>
          <a:p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Chemical Engineering</a:t>
            </a:r>
          </a:p>
          <a:p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University of Arizona</a:t>
            </a:r>
          </a:p>
          <a:p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Research supported by:</a:t>
            </a:r>
          </a:p>
          <a:p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NIEHS Superfund Research Program</a:t>
            </a:r>
          </a:p>
          <a:p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NASA Space Grant Consortium 2015</a:t>
            </a:r>
          </a:p>
          <a:p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April 2016 Arizona Space Grant Symposium</a:t>
            </a:r>
          </a:p>
          <a:p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University of Arizona, Tucson, AZ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45" y="4642070"/>
            <a:ext cx="1412123" cy="1885185"/>
          </a:xfrm>
          <a:prstGeom prst="rect">
            <a:avLst/>
          </a:prstGeom>
          <a:effectLst>
            <a:outerShdw blurRad="292100" dist="139700" dir="2700000" algn="ctr" rotWithShape="0">
              <a:schemeClr val="bg2">
                <a:lumMod val="25000"/>
                <a:alpha val="65000"/>
              </a:schemeClr>
            </a:outerShdw>
          </a:effectLst>
        </p:spPr>
      </p:pic>
      <p:pic>
        <p:nvPicPr>
          <p:cNvPr id="6" name="Picture 5" descr="Vegas 2002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1940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02" y="5787116"/>
            <a:ext cx="2036844" cy="6178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bg2">
                <a:lumMod val="2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_epasea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0146" y="4642070"/>
            <a:ext cx="914400" cy="1014984"/>
          </a:xfrm>
          <a:prstGeom prst="rect">
            <a:avLst/>
          </a:prstGeom>
          <a:effectLst>
            <a:outerShdw blurRad="292100" dist="139700" dir="2700000" algn="ctr" rotWithShape="0">
              <a:schemeClr val="bg2">
                <a:lumMod val="25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7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29187"/>
            <a:ext cx="12192001" cy="785484"/>
          </a:xfrm>
          <a:prstGeom prst="rect">
            <a:avLst/>
          </a:prstGeom>
          <a:solidFill>
            <a:srgbClr val="BD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523" y="0"/>
            <a:ext cx="5418955" cy="71820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Acknowledgements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696" y="2075644"/>
            <a:ext cx="107527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NASA Space Grant Consortium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NIEHS Superfund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Program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Dr. Eric Betterton and Dr. Eduardo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Saéz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Susan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Brew and Chandra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Holifield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Kyle </a:t>
            </a:r>
            <a:r>
              <a:rPr lang="en-US" sz="3200" dirty="0" err="1">
                <a:latin typeface="Helvetica" charset="0"/>
                <a:ea typeface="Helvetica" charset="0"/>
                <a:cs typeface="Helvetica" charset="0"/>
              </a:rPr>
              <a:t>Rine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3200" dirty="0" err="1">
                <a:latin typeface="Helvetica" charset="0"/>
                <a:ea typeface="Helvetica" charset="0"/>
                <a:cs typeface="Helvetica" charset="0"/>
              </a:rPr>
              <a:t>Tianqi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Zhang,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Michael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Stovern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, Mary 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Jones, Victoria </a:t>
            </a:r>
            <a:r>
              <a:rPr lang="en-US" sz="3200" dirty="0" err="1">
                <a:latin typeface="Helvetica" charset="0"/>
                <a:ea typeface="Helvetica" charset="0"/>
                <a:cs typeface="Helvetica" charset="0"/>
              </a:rPr>
              <a:t>Raught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, Tania Rodriguez,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and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Hongyi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dirty="0" err="1">
                <a:latin typeface="Helvetica" charset="0"/>
                <a:ea typeface="Helvetica" charset="0"/>
                <a:cs typeface="Helvetica" charset="0"/>
              </a:rPr>
              <a:t>Cai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3732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6470" y="1490869"/>
            <a:ext cx="319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Many thanks to: 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effectLst>
            <a:outerShdw blurRad="292100" dist="139700" dir="2700000" algn="ctr" rotWithShape="0">
              <a:schemeClr val="bg2">
                <a:lumMod val="25000"/>
                <a:alpha val="65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Helvetica" charset="0"/>
                <a:ea typeface="Helvetica" charset="0"/>
                <a:cs typeface="Helvetica" charset="0"/>
              </a:rPr>
              <a:t>Thank You!</a:t>
            </a:r>
            <a:endParaRPr lang="en-US" sz="72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-29187"/>
            <a:ext cx="12192001" cy="785484"/>
          </a:xfrm>
          <a:prstGeom prst="rect">
            <a:avLst/>
          </a:prstGeom>
          <a:solidFill>
            <a:srgbClr val="BD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4306" y="0"/>
            <a:ext cx="3383389" cy="5429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Objective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3732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80867" y="1652435"/>
            <a:ext cx="9430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kern="0" dirty="0" smtClean="0">
                <a:latin typeface="Helvetica" charset="0"/>
                <a:ea typeface="Helvetica" charset="0"/>
                <a:cs typeface="Helvetica" charset="0"/>
              </a:rPr>
              <a:t>To develop and validate a model to forecast the transport and deposition of windblown contaminated dust from mine tailing impoundments</a:t>
            </a:r>
          </a:p>
        </p:txBody>
      </p:sp>
    </p:spTree>
    <p:extLst>
      <p:ext uri="{BB962C8B-B14F-4D97-AF65-F5344CB8AC3E}">
        <p14:creationId xmlns:p14="http://schemas.microsoft.com/office/powerpoint/2010/main" val="14201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-29187"/>
            <a:ext cx="12192001" cy="785484"/>
          </a:xfrm>
          <a:prstGeom prst="rect">
            <a:avLst/>
          </a:prstGeom>
          <a:solidFill>
            <a:srgbClr val="BD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4306" y="0"/>
            <a:ext cx="3383389" cy="5429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Helvetica Neue" charset="0"/>
                <a:ea typeface="Helvetica Neue" charset="0"/>
                <a:cs typeface="Helvetica Neue" charset="0"/>
              </a:rPr>
              <a:t>Background</a:t>
            </a:r>
            <a:endParaRPr lang="en-US" sz="4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84" b="320"/>
          <a:stretch/>
        </p:blipFill>
        <p:spPr bwMode="auto">
          <a:xfrm>
            <a:off x="584015" y="1460898"/>
            <a:ext cx="6235187" cy="44219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bg2">
                <a:lumMod val="2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3695" y="5938091"/>
            <a:ext cx="243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 J. Csavina et al.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43732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2349" y="882421"/>
            <a:ext cx="6721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latin typeface="Helvetica" charset="0"/>
                <a:ea typeface="Helvetica" charset="0"/>
                <a:cs typeface="Helvetica" charset="0"/>
              </a:rPr>
              <a:t>Impact of Mining Operations on the Atmosphere</a:t>
            </a:r>
            <a:endParaRPr lang="en-US" sz="2400" kern="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0" name="Picture 9" descr="http://www.wunderground.com/data/wximagenew/c/ChandlerMike/5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78" y="882421"/>
            <a:ext cx="4270754" cy="2850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ars.els-cdn.com/content/image/1-s2.0-S1748013206700457-gr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2978" y="3858829"/>
            <a:ext cx="4270754" cy="270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2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29187"/>
            <a:ext cx="12192001" cy="785484"/>
          </a:xfrm>
          <a:prstGeom prst="rect">
            <a:avLst/>
          </a:prstGeom>
          <a:solidFill>
            <a:srgbClr val="BD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8705" y="0"/>
            <a:ext cx="6534591" cy="6497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Helvetica" charset="0"/>
                <a:ea typeface="Helvetica" charset="0"/>
                <a:cs typeface="Helvetica" charset="0"/>
              </a:rPr>
              <a:t>Field Site</a:t>
            </a:r>
            <a:endParaRPr lang="en-US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97724" y="785484"/>
            <a:ext cx="4922058" cy="17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 smtClean="0">
                <a:latin typeface="Helvetica" charset="0"/>
                <a:ea typeface="Helvetica" charset="0"/>
                <a:cs typeface="Helvetica" charset="0"/>
              </a:rPr>
              <a:t>Iron </a:t>
            </a:r>
            <a:r>
              <a:rPr lang="en-US" sz="2000" kern="0" dirty="0">
                <a:latin typeface="Helvetica" charset="0"/>
                <a:ea typeface="Helvetica" charset="0"/>
                <a:cs typeface="Helvetica" charset="0"/>
              </a:rPr>
              <a:t>King </a:t>
            </a:r>
            <a:r>
              <a:rPr lang="en-US" sz="2000" kern="0" dirty="0" smtClean="0">
                <a:latin typeface="Helvetica" charset="0"/>
                <a:ea typeface="Helvetica" charset="0"/>
                <a:cs typeface="Helvetica" charset="0"/>
              </a:rPr>
              <a:t>Mine </a:t>
            </a:r>
          </a:p>
          <a:p>
            <a:pPr lvl="1"/>
            <a:r>
              <a:rPr lang="en-US" sz="2000" kern="0" dirty="0" smtClean="0">
                <a:latin typeface="Helvetica" charset="0"/>
                <a:ea typeface="Helvetica" charset="0"/>
                <a:cs typeface="Helvetica" charset="0"/>
              </a:rPr>
              <a:t>Directly </a:t>
            </a:r>
            <a:r>
              <a:rPr lang="en-US" sz="2000" kern="0" dirty="0">
                <a:latin typeface="Helvetica" charset="0"/>
                <a:ea typeface="Helvetica" charset="0"/>
                <a:cs typeface="Helvetica" charset="0"/>
              </a:rPr>
              <a:t>adjacent to the town of </a:t>
            </a:r>
            <a:r>
              <a:rPr lang="en-US" sz="2000" kern="0" dirty="0" smtClean="0">
                <a:latin typeface="Helvetica" charset="0"/>
                <a:ea typeface="Helvetica" charset="0"/>
                <a:cs typeface="Helvetica" charset="0"/>
              </a:rPr>
              <a:t>Dewey-Humboldt</a:t>
            </a:r>
          </a:p>
          <a:p>
            <a:pPr lvl="1"/>
            <a:r>
              <a:rPr lang="en-US" sz="2000" kern="0" dirty="0">
                <a:latin typeface="Helvetica" charset="0"/>
                <a:ea typeface="Helvetica" charset="0"/>
                <a:cs typeface="Helvetica" charset="0"/>
              </a:rPr>
              <a:t>Superfund site since </a:t>
            </a:r>
            <a:r>
              <a:rPr lang="en-US" sz="2000" kern="0" dirty="0" smtClean="0">
                <a:latin typeface="Helvetica" charset="0"/>
                <a:ea typeface="Helvetica" charset="0"/>
                <a:cs typeface="Helvetica" charset="0"/>
              </a:rPr>
              <a:t>2008</a:t>
            </a:r>
          </a:p>
          <a:p>
            <a:pPr lvl="1"/>
            <a:r>
              <a:rPr lang="en-US" sz="2000" kern="0" dirty="0" smtClean="0">
                <a:latin typeface="Helvetica" charset="0"/>
                <a:ea typeface="Helvetica" charset="0"/>
                <a:cs typeface="Helvetica" charset="0"/>
              </a:rPr>
              <a:t>220,000 m</a:t>
            </a:r>
            <a:r>
              <a:rPr lang="en-US" sz="2000" kern="0" baseline="30000" dirty="0" smtClean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2000" kern="0" dirty="0" smtClean="0">
                <a:latin typeface="Helvetica" charset="0"/>
                <a:ea typeface="Helvetica" charset="0"/>
                <a:cs typeface="Helvetica" charset="0"/>
              </a:rPr>
              <a:t> tailings were impounded on property</a:t>
            </a:r>
          </a:p>
          <a:p>
            <a:pPr lvl="1"/>
            <a:r>
              <a:rPr lang="en-US" sz="2000" kern="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000" kern="0" dirty="0" smtClean="0">
                <a:latin typeface="Helvetica" charset="0"/>
                <a:ea typeface="Helvetica" charset="0"/>
                <a:cs typeface="Helvetica" charset="0"/>
              </a:rPr>
              <a:t>Tailings heavily contaminated with lead and arsenic</a:t>
            </a:r>
            <a:endParaRPr lang="en-US" sz="2000" kern="0" dirty="0">
              <a:latin typeface="Helvetica" charset="0"/>
              <a:ea typeface="Helvetica" charset="0"/>
              <a:cs typeface="Helvetica" charset="0"/>
            </a:endParaRPr>
          </a:p>
          <a:p>
            <a:pPr lvl="1"/>
            <a:endParaRPr lang="en-US" sz="2000" kern="0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Picture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782" y="1569415"/>
            <a:ext cx="4095818" cy="485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5-Point Star 8"/>
          <p:cNvSpPr/>
          <p:nvPr/>
        </p:nvSpPr>
        <p:spPr>
          <a:xfrm>
            <a:off x="8077200" y="3525875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"/>
          <a:stretch/>
        </p:blipFill>
        <p:spPr>
          <a:xfrm>
            <a:off x="1630240" y="3577970"/>
            <a:ext cx="457462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1643732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809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29187"/>
            <a:ext cx="12192001" cy="785484"/>
          </a:xfrm>
          <a:prstGeom prst="rect">
            <a:avLst/>
          </a:prstGeom>
          <a:solidFill>
            <a:srgbClr val="BD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3213" y="38702"/>
            <a:ext cx="7865572" cy="6497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Helvetica" charset="0"/>
                <a:ea typeface="Helvetica" charset="0"/>
                <a:cs typeface="Helvetica" charset="0"/>
              </a:rPr>
              <a:t>Computational Fluid Dynamics</a:t>
            </a:r>
            <a:endParaRPr lang="en-US" sz="4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43732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875660" y="1717993"/>
            <a:ext cx="10065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kern="0" dirty="0" smtClean="0">
                <a:latin typeface="Helvetica" charset="0"/>
                <a:ea typeface="Helvetica" charset="0"/>
                <a:cs typeface="Helvetica" charset="0"/>
              </a:rPr>
              <a:t>Apply a Computational Fluid Dynamics (CFD) software tool, ANSYS FLUENT</a:t>
            </a:r>
          </a:p>
          <a:p>
            <a:pPr marL="457200" indent="-457200">
              <a:buFont typeface="Arial" charset="0"/>
              <a:buChar char="•"/>
            </a:pPr>
            <a:endParaRPr lang="en-US" sz="2800" kern="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kern="0" dirty="0" smtClean="0">
                <a:latin typeface="Helvetica" charset="0"/>
                <a:ea typeface="Helvetica" charset="0"/>
                <a:cs typeface="Helvetica" charset="0"/>
              </a:rPr>
              <a:t>A strategy to model wind and particle flows from areas susceptible to wind erosion </a:t>
            </a:r>
          </a:p>
          <a:p>
            <a:pPr marL="457200" indent="-457200">
              <a:buFont typeface="Arial" charset="0"/>
              <a:buChar char="•"/>
            </a:pPr>
            <a:endParaRPr lang="en-US" sz="2800" kern="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kern="0" dirty="0" smtClean="0">
                <a:latin typeface="Helvetica" charset="0"/>
                <a:ea typeface="Helvetica" charset="0"/>
                <a:cs typeface="Helvetica" charset="0"/>
              </a:rPr>
              <a:t>Able to treat topographical details such as terrain variation as well as local aerodynamics and turbulence</a:t>
            </a:r>
            <a:endParaRPr lang="en-US" sz="2800" kern="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-29187"/>
            <a:ext cx="12192001" cy="785484"/>
          </a:xfrm>
          <a:prstGeom prst="rect">
            <a:avLst/>
          </a:prstGeom>
          <a:solidFill>
            <a:srgbClr val="BD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85605" y="5566429"/>
            <a:ext cx="4834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kern="0" dirty="0">
                <a:latin typeface="Helvetica" charset="0"/>
                <a:ea typeface="Helvetica" charset="0"/>
                <a:cs typeface="Helvetica" charset="0"/>
              </a:rPr>
              <a:t>FLUENT (ANSYS corp)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8" y="1112849"/>
            <a:ext cx="6595274" cy="430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-1749725" y="3200799"/>
            <a:ext cx="4105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kern="0" dirty="0">
                <a:latin typeface="Helvetica" charset="0"/>
                <a:ea typeface="Helvetica" charset="0"/>
                <a:cs typeface="Helvetica" charset="0"/>
              </a:rPr>
              <a:t>Wind Speed (m/s)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199" y="466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CFD Wind Velocity Simulations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43732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"/>
          <a:stretch/>
        </p:blipFill>
        <p:spPr>
          <a:xfrm>
            <a:off x="7370790" y="1594055"/>
            <a:ext cx="457462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7543800" y="1949012"/>
            <a:ext cx="2819400" cy="2133600"/>
          </a:xfrm>
          <a:prstGeom prst="frame">
            <a:avLst>
              <a:gd name="adj1" fmla="val 3051"/>
            </a:avLst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789" y="5882132"/>
            <a:ext cx="6785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Wind velocity vectors adjacent to the tailings and ground boundaries for an eastward simulated wind direction initialized with a 7m/s velocity at a 10-m height logarithmic wind profile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4198" y="770332"/>
            <a:ext cx="253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</a:t>
            </a:r>
            <a:r>
              <a:rPr lang="en-US" smtClean="0"/>
              <a:t>velocity magnitude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" y="-29187"/>
            <a:ext cx="12192001" cy="785484"/>
          </a:xfrm>
          <a:prstGeom prst="rect">
            <a:avLst/>
          </a:prstGeom>
          <a:solidFill>
            <a:srgbClr val="BD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73"/>
            <a:ext cx="10515600" cy="72672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CFD Wind Velocity Simulations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/>
          <a:stretch/>
        </p:blipFill>
        <p:spPr>
          <a:xfrm>
            <a:off x="473933" y="1496820"/>
            <a:ext cx="5618505" cy="3801566"/>
          </a:xfrm>
          <a:prstGeom prst="rect">
            <a:avLst/>
          </a:prstGeom>
          <a:effectLst>
            <a:outerShdw blurRad="292100" dist="139700" dir="2700000" algn="tl" rotWithShape="0">
              <a:schemeClr val="bg2">
                <a:lumMod val="25000"/>
                <a:alpha val="65000"/>
              </a:scheme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6371" y="1865302"/>
                <a:ext cx="3367461" cy="695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∗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𝐾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𝑙𝑛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371" y="1865302"/>
                <a:ext cx="3367461" cy="6952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38685" y="1168437"/>
            <a:ext cx="365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/>
              <a:t>Velocity initialization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326371" y="4110742"/>
            <a:ext cx="920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kern="0" dirty="0"/>
              <a:t>Turbulent flow field </a:t>
            </a:r>
            <a:r>
              <a:rPr lang="en-US" sz="2800" kern="0" dirty="0" smtClean="0"/>
              <a:t>parameterization</a:t>
            </a:r>
            <a:endParaRPr lang="en-US" sz="2800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7016424" y="4619307"/>
            <a:ext cx="4161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k-epsilon turbulent kinetic model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732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93449" y="2621237"/>
                <a:ext cx="3860352" cy="122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charset="0"/>
                          </a:rPr>
                          <m:t>u</m:t>
                        </m:r>
                      </m:e>
                      <m:sub>
                        <m:r>
                          <a:rPr lang="en-US" i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charset="0"/>
                          </a:rPr>
                          <m:t>z</m:t>
                        </m:r>
                        <m:r>
                          <a:rPr lang="en-US" i="0">
                            <a:latin typeface="Cambria Math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charset="0"/>
                  </a:rPr>
                  <a:t> - wind velocity (m/s) at height z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charset="0"/>
                      </a:rPr>
                      <m:t>u</m:t>
                    </m:r>
                    <m:r>
                      <a:rPr lang="en-US" i="0">
                        <a:latin typeface="Cambria Math" charset="0"/>
                      </a:rPr>
                      <m:t>∗</m:t>
                    </m:r>
                  </m:oMath>
                </a14:m>
                <a:r>
                  <a:rPr lang="en-US" dirty="0" smtClean="0">
                    <a:latin typeface="Cambria Math" charset="0"/>
                  </a:rPr>
                  <a:t> - friction velocity (m/s)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charset="0"/>
                      </a:rPr>
                      <m:t>K</m:t>
                    </m:r>
                  </m:oMath>
                </a14:m>
                <a:r>
                  <a:rPr lang="en-US" dirty="0" smtClean="0">
                    <a:latin typeface="Cambria Math" charset="0"/>
                  </a:rPr>
                  <a:t> - von Karman constant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charset="0"/>
                          </a:rPr>
                          <m:t>z</m:t>
                        </m:r>
                      </m:e>
                      <m:sub>
                        <m:r>
                          <a:rPr lang="en-US" i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charset="0"/>
                  </a:rPr>
                  <a:t> - roughness height (m)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449" y="2621237"/>
                <a:ext cx="3860352" cy="1227003"/>
              </a:xfrm>
              <a:prstGeom prst="rect">
                <a:avLst/>
              </a:prstGeom>
              <a:blipFill rotWithShape="0">
                <a:blip r:embed="rId5"/>
                <a:stretch>
                  <a:fillRect t="-3483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3933" y="5792296"/>
            <a:ext cx="5618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Wind speed contours along an eastward oriented vertical plane for an eastward simulated wind direction for winds initialized with a 7 m/s at a 10 m height logarithmic wind profile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1388" y="5376064"/>
            <a:ext cx="3320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kern="0" dirty="0">
                <a:latin typeface="Helvetica" charset="0"/>
                <a:ea typeface="Helvetica" charset="0"/>
                <a:cs typeface="Helvetica" charset="0"/>
              </a:rPr>
              <a:t>FLUENT (ANSYS corp)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-1733042" y="3323550"/>
            <a:ext cx="4105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kern="0" dirty="0">
                <a:latin typeface="Helvetica" charset="0"/>
                <a:ea typeface="Helvetica" charset="0"/>
                <a:cs typeface="Helvetica" charset="0"/>
              </a:rPr>
              <a:t>Wind Speed (m/s)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8685" y="5098231"/>
            <a:ext cx="5159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Fluid flow boundary conditions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0645" y="1126133"/>
            <a:ext cx="324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</a:t>
            </a:r>
            <a:r>
              <a:rPr lang="en-US" smtClean="0"/>
              <a:t>speed magnitude contours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-29187"/>
            <a:ext cx="12192001" cy="785484"/>
          </a:xfrm>
          <a:prstGeom prst="rect">
            <a:avLst/>
          </a:prstGeom>
          <a:solidFill>
            <a:srgbClr val="BD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12069" r="15078" b="12187"/>
          <a:stretch/>
        </p:blipFill>
        <p:spPr bwMode="auto">
          <a:xfrm>
            <a:off x="6125386" y="925750"/>
            <a:ext cx="5820032" cy="480637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49197" y="2113401"/>
            <a:ext cx="4801971" cy="268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Gaseous plume simulations</a:t>
            </a:r>
          </a:p>
          <a:p>
            <a:r>
              <a:rPr lang="en-US" sz="2800" kern="0" dirty="0"/>
              <a:t>Tailings source </a:t>
            </a:r>
          </a:p>
          <a:p>
            <a:pPr lvl="1"/>
            <a:r>
              <a:rPr lang="en-US" sz="1800" kern="0" dirty="0"/>
              <a:t>EPA AP42 wind erosion model </a:t>
            </a:r>
          </a:p>
          <a:p>
            <a:endParaRPr lang="en-US" sz="2400" kern="0" dirty="0"/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9070" y="3590828"/>
                <a:ext cx="5508484" cy="891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𝑃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58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+25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&gt;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0                                                     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≤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0" y="3590828"/>
                <a:ext cx="5508484" cy="8917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16200000">
            <a:off x="4384422" y="3060352"/>
            <a:ext cx="3143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Mass fraction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03066" y="64347"/>
            <a:ext cx="718586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CFD Plume Simulations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43732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46369" y="5769328"/>
            <a:ext cx="3320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kern="0" dirty="0">
                <a:latin typeface="Helvetica" charset="0"/>
                <a:ea typeface="Helvetica" charset="0"/>
                <a:cs typeface="Helvetica" charset="0"/>
              </a:rPr>
              <a:t>FLUENT (ANSYS corp)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6149" y="6107882"/>
            <a:ext cx="5618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Mass fraction contours 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calculated for the centroid value of elements directly adjacent to the ground boundary of 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a northward species plume simulation 90 s after emission from the 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tailings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2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29187"/>
            <a:ext cx="12192001" cy="785484"/>
          </a:xfrm>
          <a:prstGeom prst="rect">
            <a:avLst/>
          </a:prstGeom>
          <a:solidFill>
            <a:srgbClr val="BD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24" y="-48863"/>
            <a:ext cx="11081752" cy="8363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Future Work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744" y="1615495"/>
            <a:ext cx="10816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Application of model to other mine locations and dust storms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Coupling transport model to the Weather Research Forecasting (WRF) model to predict contamination events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43732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2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5921</TotalTime>
  <Words>521</Words>
  <Application>Microsoft Macintosh PowerPoint</Application>
  <PresentationFormat>Widescreen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Cambria Math</vt:lpstr>
      <vt:lpstr>Helvetica</vt:lpstr>
      <vt:lpstr>Helvetica Neue</vt:lpstr>
      <vt:lpstr>Arial</vt:lpstr>
      <vt:lpstr>Office Theme</vt:lpstr>
      <vt:lpstr>TRANSPORT OF CONTAMINANTS BY ATMOSPHERIC DUST AND AEROSOL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CFD Wind Velocity Simulations</vt:lpstr>
      <vt:lpstr>PowerPoint Presentation</vt:lpstr>
      <vt:lpstr>Future Work</vt:lpstr>
      <vt:lpstr>Acknowledgements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Colmenares</dc:creator>
  <cp:lastModifiedBy>Paola Colmenares</cp:lastModifiedBy>
  <cp:revision>88</cp:revision>
  <dcterms:created xsi:type="dcterms:W3CDTF">2015-11-02T20:38:22Z</dcterms:created>
  <dcterms:modified xsi:type="dcterms:W3CDTF">2016-04-06T21:22:24Z</dcterms:modified>
</cp:coreProperties>
</file>